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6858000" cx="9144000"/>
  <p:notesSz cx="6858000" cy="9144000"/>
  <p:embeddedFontLst>
    <p:embeddedFont>
      <p:font typeface="Playfair Display"/>
      <p:regular r:id="rId23"/>
      <p:bold r:id="rId24"/>
      <p:italic r:id="rId25"/>
      <p:boldItalic r:id="rId26"/>
    </p:embeddedFont>
    <p:embeddedFont>
      <p:font typeface="Montserrat"/>
      <p:regular r:id="rId27"/>
      <p:bold r:id="rId28"/>
      <p:italic r:id="rId29"/>
      <p:boldItalic r:id="rId30"/>
    </p:embeddedFont>
    <p:embeddedFont>
      <p:font typeface="Oswald"/>
      <p:regular r:id="rId31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63B01A10-DD63-4223-9D1E-91775878E1DB}">
  <a:tblStyle styleId="{63B01A10-DD63-4223-9D1E-91775878E1D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F0F4"/>
          </a:solidFill>
        </a:fill>
      </a:tcStyle>
    </a:wholeTbl>
    <a:band1H>
      <a:tcTxStyle/>
      <a:tcStyle>
        <a:fill>
          <a:solidFill>
            <a:srgbClr val="CCDFE8"/>
          </a:solidFill>
        </a:fill>
      </a:tcStyle>
    </a:band1H>
    <a:band2H>
      <a:tcTxStyle/>
    </a:band2H>
    <a:band1V>
      <a:tcTxStyle/>
      <a:tcStyle>
        <a:fill>
          <a:solidFill>
            <a:srgbClr val="CCDFE8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PlayfairDisplay-bold.fntdata"/><Relationship Id="rId23" Type="http://schemas.openxmlformats.org/officeDocument/2006/relationships/font" Target="fonts/PlayfairDisplay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layfairDisplay-boldItalic.fntdata"/><Relationship Id="rId25" Type="http://schemas.openxmlformats.org/officeDocument/2006/relationships/font" Target="fonts/PlayfairDisplay-italic.fntdata"/><Relationship Id="rId28" Type="http://schemas.openxmlformats.org/officeDocument/2006/relationships/font" Target="fonts/Montserrat-bold.fntdata"/><Relationship Id="rId27" Type="http://schemas.openxmlformats.org/officeDocument/2006/relationships/font" Target="fonts/Montserrat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Montserrat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Oswald-regular.fntdata"/><Relationship Id="rId30" Type="http://schemas.openxmlformats.org/officeDocument/2006/relationships/font" Target="fonts/Montserrat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font" Target="fonts/Oswald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4286250" y="0"/>
            <a:ext cx="723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4358475" y="0"/>
            <a:ext cx="38532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 txBox="1"/>
          <p:nvPr>
            <p:ph type="ctrTitle"/>
          </p:nvPr>
        </p:nvSpPr>
        <p:spPr>
          <a:xfrm>
            <a:off x="344250" y="1871800"/>
            <a:ext cx="8455500" cy="28623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344250" y="4734200"/>
            <a:ext cx="4910100" cy="7704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1333233"/>
            <a:ext cx="8520600" cy="286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43045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/>
            </a:lvl1pPr>
            <a:lvl2pPr indent="-342900" lvl="1" marL="9144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/>
            </a:lvl2pPr>
            <a:lvl3pPr indent="-342900" lvl="2" marL="13716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/>
            </a:lvl3pPr>
            <a:lvl4pPr indent="-342900" lvl="3" marL="18288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/>
            </a:lvl4pPr>
            <a:lvl5pPr indent="-342900" lvl="4" marL="22860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/>
            </a:lvl5pPr>
            <a:lvl6pPr indent="-342900" lvl="5" marL="27432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/>
            </a:lvl6pPr>
            <a:lvl7pPr indent="-342900" lvl="6" marL="32004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/>
            </a:lvl7pPr>
            <a:lvl8pPr indent="-342900" lvl="7" marL="36576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/>
            </a:lvl8pPr>
            <a:lvl9pPr indent="-342900" lvl="8" marL="4114800" rtl="0" algn="l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type="twoTxTwoObj">
  <p:cSld name="TWO_OBJECTS_WITH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rtl="0" algn="l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14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 sz="2400"/>
            </a:lvl1pPr>
            <a:lvl2pPr indent="-355600" lvl="1" marL="9144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/>
            </a:lvl2pPr>
            <a:lvl3pPr indent="-342900" lvl="2" marL="13716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/>
            </a:lvl3pPr>
            <a:lvl4pPr indent="-330200" lvl="3" marL="18288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/>
            </a:lvl4pPr>
            <a:lvl5pPr indent="-330200" lvl="4" marL="22860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/>
            </a:lvl5pPr>
            <a:lvl6pPr indent="-330200" lvl="5" marL="27432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/>
            </a:lvl6pPr>
            <a:lvl7pPr indent="-330200" lvl="6" marL="32004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/>
            </a:lvl7pPr>
            <a:lvl8pPr indent="-330200" lvl="7" marL="36576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/>
            </a:lvl8pPr>
            <a:lvl9pPr indent="-330200" lvl="8" marL="4114800" rtl="0" algn="l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Char char="■"/>
              <a:defRPr sz="1600"/>
            </a:lvl9pPr>
          </a:lstStyle>
          <a:p/>
        </p:txBody>
      </p:sp>
      <p:sp>
        <p:nvSpPr>
          <p:cNvPr id="68" name="Google Shape;68;p14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rtl="0" algn="l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14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 sz="2400"/>
            </a:lvl1pPr>
            <a:lvl2pPr indent="-355600" lvl="1" marL="9144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/>
            </a:lvl2pPr>
            <a:lvl3pPr indent="-342900" lvl="2" marL="13716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/>
            </a:lvl3pPr>
            <a:lvl4pPr indent="-330200" lvl="3" marL="18288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/>
            </a:lvl4pPr>
            <a:lvl5pPr indent="-330200" lvl="4" marL="22860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/>
            </a:lvl5pPr>
            <a:lvl6pPr indent="-330200" lvl="5" marL="27432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/>
            </a:lvl6pPr>
            <a:lvl7pPr indent="-330200" lvl="6" marL="32004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/>
            </a:lvl7pPr>
            <a:lvl8pPr indent="-330200" lvl="7" marL="36576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/>
            </a:lvl8pPr>
            <a:lvl9pPr indent="-330200" lvl="8" marL="4114800" rtl="0" algn="l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Char char="■"/>
              <a:defRPr sz="1600"/>
            </a:lvl9pPr>
          </a:lstStyle>
          <a:p/>
        </p:txBody>
      </p:sp>
      <p:sp>
        <p:nvSpPr>
          <p:cNvPr id="70" name="Google Shape;70;p14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5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 rot="5400000">
            <a:off x="4543650" y="744450"/>
            <a:ext cx="567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 txBox="1"/>
          <p:nvPr>
            <p:ph type="title"/>
          </p:nvPr>
        </p:nvSpPr>
        <p:spPr>
          <a:xfrm>
            <a:off x="344250" y="1871800"/>
            <a:ext cx="8455500" cy="28623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645433"/>
            <a:ext cx="8520600" cy="44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645400"/>
            <a:ext cx="3999900" cy="44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645400"/>
            <a:ext cx="3999900" cy="44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701800"/>
            <a:ext cx="56187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100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442233"/>
            <a:ext cx="4045200" cy="238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3895201"/>
            <a:ext cx="4045200" cy="179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pop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11700" y="1645433"/>
            <a:ext cx="8520600" cy="44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Relationship Id="rId4" Type="http://schemas.openxmlformats.org/officeDocument/2006/relationships/image" Target="../media/image7.jpg"/><Relationship Id="rId5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3.jpg"/><Relationship Id="rId6" Type="http://schemas.openxmlformats.org/officeDocument/2006/relationships/image" Target="../media/image2.jpg"/><Relationship Id="rId7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15"/>
          <p:cNvGrpSpPr/>
          <p:nvPr/>
        </p:nvGrpSpPr>
        <p:grpSpPr>
          <a:xfrm>
            <a:off x="431530" y="2631780"/>
            <a:ext cx="8280921" cy="3528392"/>
            <a:chOff x="-1" y="0"/>
            <a:chExt cx="8280921" cy="3528392"/>
          </a:xfrm>
        </p:grpSpPr>
        <p:sp>
          <p:nvSpPr>
            <p:cNvPr id="78" name="Google Shape;78;p15"/>
            <p:cNvSpPr/>
            <p:nvPr/>
          </p:nvSpPr>
          <p:spPr>
            <a:xfrm rot="-5400000">
              <a:off x="1188131" y="-1188131"/>
              <a:ext cx="1764196" cy="4140460"/>
            </a:xfrm>
            <a:prstGeom prst="round1Rect">
              <a:avLst>
                <a:gd fmla="val 16667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dir="5400000" dist="25400">
                <a:srgbClr val="000000">
                  <a:alpha val="4470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5"/>
            <p:cNvSpPr/>
            <p:nvPr/>
          </p:nvSpPr>
          <p:spPr>
            <a:xfrm>
              <a:off x="4140460" y="0"/>
              <a:ext cx="4140460" cy="1764196"/>
            </a:xfrm>
            <a:prstGeom prst="round1Rect">
              <a:avLst>
                <a:gd fmla="val 16667" name="adj"/>
              </a:avLst>
            </a:prstGeom>
            <a:solidFill>
              <a:srgbClr val="2AA2BF"/>
            </a:solidFill>
            <a:ln>
              <a:noFill/>
            </a:ln>
            <a:effectLst>
              <a:outerShdw blurRad="50800" rotWithShape="0" dir="5400000" dist="25400">
                <a:srgbClr val="000000">
                  <a:alpha val="4470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5"/>
            <p:cNvSpPr/>
            <p:nvPr/>
          </p:nvSpPr>
          <p:spPr>
            <a:xfrm rot="10800000">
              <a:off x="0" y="1764196"/>
              <a:ext cx="4140460" cy="1764196"/>
            </a:xfrm>
            <a:prstGeom prst="round1Rect">
              <a:avLst>
                <a:gd fmla="val 16667" name="adj"/>
              </a:avLst>
            </a:prstGeom>
            <a:solidFill>
              <a:srgbClr val="2AA2BF"/>
            </a:solidFill>
            <a:ln>
              <a:noFill/>
            </a:ln>
            <a:effectLst>
              <a:outerShdw blurRad="50800" rotWithShape="0" dir="5400000" dist="25400">
                <a:srgbClr val="000000">
                  <a:alpha val="4470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5"/>
            <p:cNvSpPr/>
            <p:nvPr/>
          </p:nvSpPr>
          <p:spPr>
            <a:xfrm rot="5400000">
              <a:off x="5328591" y="576064"/>
              <a:ext cx="1764196" cy="4140460"/>
            </a:xfrm>
            <a:prstGeom prst="round1Rect">
              <a:avLst>
                <a:gd fmla="val 16667" name="adj"/>
              </a:avLst>
            </a:prstGeom>
            <a:solidFill>
              <a:schemeClr val="accent5"/>
            </a:solidFill>
            <a:ln>
              <a:noFill/>
            </a:ln>
            <a:effectLst>
              <a:outerShdw blurRad="50800" rotWithShape="0" dir="5400000" dist="25400">
                <a:srgbClr val="000000">
                  <a:alpha val="4470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5"/>
            <p:cNvSpPr/>
            <p:nvPr/>
          </p:nvSpPr>
          <p:spPr>
            <a:xfrm>
              <a:off x="1338370" y="251671"/>
              <a:ext cx="5604178" cy="3025049"/>
            </a:xfrm>
            <a:prstGeom prst="roundRect">
              <a:avLst>
                <a:gd fmla="val 16667" name="adj"/>
              </a:avLst>
            </a:prstGeom>
            <a:solidFill>
              <a:srgbClr val="ABCDDB"/>
            </a:solidFill>
            <a:ln>
              <a:noFill/>
            </a:ln>
            <a:effectLst>
              <a:outerShdw blurRad="50800" rotWithShape="0" dir="5400000" dist="25400">
                <a:srgbClr val="000000">
                  <a:alpha val="4470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5"/>
            <p:cNvSpPr txBox="1"/>
            <p:nvPr/>
          </p:nvSpPr>
          <p:spPr>
            <a:xfrm>
              <a:off x="1486041" y="399342"/>
              <a:ext cx="5308836" cy="27297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3350" lIns="133350" spcFirstLastPara="1" rIns="133350" wrap="square" tIns="133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ru-RU" sz="3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Тема урока:</a:t>
              </a:r>
              <a:r>
                <a:rPr b="1" i="1" lang="ru-RU" sz="3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Табличное и графическое представление данных. Числовые характеристики рядов данных</a:t>
              </a:r>
              <a:endParaRPr b="0" i="0" sz="3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" name="Google Shape;84;p15"/>
          <p:cNvSpPr txBox="1"/>
          <p:nvPr>
            <p:ph type="ctrTitle"/>
          </p:nvPr>
        </p:nvSpPr>
        <p:spPr>
          <a:xfrm>
            <a:off x="2182928" y="568094"/>
            <a:ext cx="5361300" cy="193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11</a:t>
            </a:r>
            <a:r>
              <a:rPr b="1" lang="ru-RU" sz="3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.04.2020г.  </a:t>
            </a:r>
            <a:endParaRPr b="1" sz="3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11 класс.Математика.</a:t>
            </a:r>
            <a:endParaRPr b="1" sz="3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F5666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lang="ru-RU" sz="3959"/>
              <a:t>Дисперсия и среднеквадратичное отклонение</a:t>
            </a:r>
            <a:endParaRPr sz="3959"/>
          </a:p>
        </p:txBody>
      </p:sp>
      <p:sp>
        <p:nvSpPr>
          <p:cNvPr id="166" name="Google Shape;166;p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Char char="●"/>
            </a:pPr>
            <a:r>
              <a:rPr b="1" i="1" lang="ru-RU">
                <a:solidFill>
                  <a:srgbClr val="FF0000"/>
                </a:solidFill>
              </a:rPr>
              <a:t>Дисперсией</a:t>
            </a:r>
            <a:r>
              <a:rPr b="1" i="1" lang="ru-RU"/>
              <a:t> упорядоченного ряда</a:t>
            </a:r>
            <a:r>
              <a:rPr i="1" lang="ru-RU"/>
              <a:t> </a:t>
            </a:r>
            <a:r>
              <a:rPr b="1" i="1" lang="ru-RU"/>
              <a:t>чисел</a:t>
            </a:r>
            <a:r>
              <a:rPr lang="ru-RU"/>
              <a:t> называется среднее значение квадратов отклонений всех вариант от среднего значения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1600"/>
              </a:spcAft>
              <a:buClr>
                <a:srgbClr val="FF0000"/>
              </a:buClr>
              <a:buSzPts val="3200"/>
              <a:buChar char="●"/>
            </a:pPr>
            <a:r>
              <a:rPr b="1" i="1" lang="ru-RU">
                <a:solidFill>
                  <a:srgbClr val="FF0000"/>
                </a:solidFill>
              </a:rPr>
              <a:t>Средним квадратичным отклонением</a:t>
            </a: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/>
              <a:t>называется арифметический квадратный корень из дисперсии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lang="ru-RU" sz="2400"/>
              <a:t>Студент получил по математике в течение семестра оценки:</a:t>
            </a:r>
            <a:br>
              <a:rPr b="1" lang="ru-RU" sz="2400"/>
            </a:br>
            <a:r>
              <a:rPr b="1" lang="ru-RU" sz="3600">
                <a:solidFill>
                  <a:srgbClr val="FF0000"/>
                </a:solidFill>
              </a:rPr>
              <a:t>335445543</a:t>
            </a:r>
            <a:r>
              <a:rPr b="1" lang="ru-RU" sz="2400"/>
              <a:t>. Найти все средние характеристики этого ряда и сравнить их между собой.</a:t>
            </a:r>
            <a:endParaRPr b="1" sz="2400"/>
          </a:p>
        </p:txBody>
      </p:sp>
      <p:sp>
        <p:nvSpPr>
          <p:cNvPr id="172" name="Google Shape;172;p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Сначала упорядочим ряд: 333444555.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Среднее арифметическое -3+3+3+4+4+4+5+5+5\9= 4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Мода – нет, так как все числа встречаются одинаковое количество раз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Медиана – 4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160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Размах  - 5-3=2.</a:t>
            </a:r>
            <a:endParaRPr/>
          </a:p>
        </p:txBody>
      </p:sp>
      <p:pic>
        <p:nvPicPr>
          <p:cNvPr descr="126bdac588c8bf925f939f1657f7fd49.jpg" id="173" name="Google Shape;17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0153" y="3866484"/>
            <a:ext cx="3203848" cy="2193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Дисперсия: (3-4)</a:t>
            </a:r>
            <a:r>
              <a:rPr baseline="30000" lang="ru-RU"/>
              <a:t>2</a:t>
            </a:r>
            <a:r>
              <a:rPr lang="ru-RU"/>
              <a:t>+(3-4)</a:t>
            </a:r>
            <a:r>
              <a:rPr baseline="30000" lang="ru-RU"/>
              <a:t>2</a:t>
            </a:r>
            <a:r>
              <a:rPr lang="ru-RU"/>
              <a:t>+(3-4)</a:t>
            </a:r>
            <a:r>
              <a:rPr baseline="30000" lang="ru-RU"/>
              <a:t>2</a:t>
            </a:r>
            <a:r>
              <a:rPr lang="ru-RU"/>
              <a:t>+(4-4)</a:t>
            </a:r>
            <a:r>
              <a:rPr baseline="30000" lang="ru-RU"/>
              <a:t>2</a:t>
            </a:r>
            <a:r>
              <a:rPr lang="ru-RU"/>
              <a:t>+(4-    4)</a:t>
            </a:r>
            <a:r>
              <a:rPr baseline="30000" lang="ru-RU"/>
              <a:t>2</a:t>
            </a:r>
            <a:r>
              <a:rPr lang="ru-RU"/>
              <a:t>+(4-4)</a:t>
            </a:r>
            <a:r>
              <a:rPr baseline="30000" lang="ru-RU"/>
              <a:t>2</a:t>
            </a:r>
            <a:r>
              <a:rPr lang="ru-RU"/>
              <a:t>+(5-4)</a:t>
            </a:r>
            <a:r>
              <a:rPr baseline="30000" lang="ru-RU"/>
              <a:t>2</a:t>
            </a:r>
            <a:r>
              <a:rPr lang="ru-RU"/>
              <a:t>+(5-4)</a:t>
            </a:r>
            <a:r>
              <a:rPr baseline="30000" lang="ru-RU"/>
              <a:t>2</a:t>
            </a:r>
            <a:r>
              <a:rPr lang="ru-RU"/>
              <a:t>+(5-4)</a:t>
            </a:r>
            <a:r>
              <a:rPr baseline="30000" lang="ru-RU"/>
              <a:t>2</a:t>
            </a:r>
            <a:r>
              <a:rPr lang="ru-RU"/>
              <a:t>\9=6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160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Среднее квадратичное отклонение: √6≈2,4</a:t>
            </a:r>
            <a:endParaRPr/>
          </a:p>
        </p:txBody>
      </p:sp>
      <p:pic>
        <p:nvPicPr>
          <p:cNvPr descr="1003.jpg" id="179" name="Google Shape;17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8064" y="4185084"/>
            <a:ext cx="3563888" cy="26729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nrbnbYeYec.jpg" id="180" name="Google Shape;180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79712" y="3284984"/>
            <a:ext cx="2453073" cy="252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</a:pPr>
            <a:r>
              <a:rPr lang="ru-RU" sz="2240"/>
              <a:t>Среднее арифметическое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</a:pPr>
            <a:r>
              <a:rPr lang="ru-RU" sz="2240"/>
              <a:t>Мода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</a:pPr>
            <a:r>
              <a:rPr lang="ru-RU" sz="2240"/>
              <a:t>Медиана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</a:pPr>
            <a:r>
              <a:rPr lang="ru-RU" sz="2240"/>
              <a:t>Размах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</a:pPr>
            <a:r>
              <a:rPr lang="ru-RU" sz="2240"/>
              <a:t>Дисперсия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</a:pPr>
            <a:r>
              <a:rPr lang="ru-RU" sz="2240"/>
              <a:t>Среднее квадратичное отклонение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lt1"/>
              </a:buClr>
              <a:buSzPts val="2240"/>
              <a:buNone/>
            </a:pPr>
            <a:r>
              <a:rPr lang="ru-RU" sz="2240"/>
              <a:t> 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lt1"/>
              </a:buClr>
              <a:buSzPts val="2240"/>
              <a:buNone/>
            </a:pPr>
            <a:r>
              <a:rPr lang="ru-RU" sz="2240"/>
              <a:t> 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lt1"/>
              </a:buClr>
              <a:buSzPts val="2240"/>
              <a:buNone/>
            </a:pPr>
            <a:r>
              <a:t/>
            </a:r>
            <a:endParaRPr sz="2240"/>
          </a:p>
          <a:p>
            <a:pPr indent="-342900" lvl="0" marL="34290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lt1"/>
              </a:buClr>
              <a:buSzPts val="2240"/>
              <a:buNone/>
            </a:pPr>
            <a:r>
              <a:rPr lang="ru-RU" sz="2240"/>
              <a:t> 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lt1"/>
              </a:buClr>
              <a:buSzPts val="2240"/>
              <a:buNone/>
            </a:pPr>
            <a:r>
              <a:rPr lang="ru-RU" sz="2240"/>
              <a:t> 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48"/>
              </a:spcBef>
              <a:spcAft>
                <a:spcPts val="1600"/>
              </a:spcAft>
              <a:buClr>
                <a:schemeClr val="lt1"/>
              </a:buClr>
              <a:buSzPts val="2240"/>
              <a:buNone/>
            </a:pPr>
            <a:r>
              <a:rPr lang="ru-RU" sz="2240"/>
              <a:t> </a:t>
            </a:r>
            <a:endParaRPr sz="224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/>
              <a:t>Решите задачу:</a:t>
            </a:r>
            <a:endParaRPr/>
          </a:p>
        </p:txBody>
      </p:sp>
      <p:sp>
        <p:nvSpPr>
          <p:cNvPr id="191" name="Google Shape;191;p2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.Директор ресторана получает 90 000 р., шеф-повар и двое его помощников получают по 30 000 р, а 12 официантов — по 10 000 р. Найдите числовые характеристики</a:t>
            </a:r>
            <a:r>
              <a:rPr lang="ru-RU" sz="2000"/>
              <a:t>. </a:t>
            </a:r>
            <a:r>
              <a:rPr lang="ru-RU" sz="2000">
                <a:solidFill>
                  <a:schemeClr val="dk1"/>
                </a:solidFill>
              </a:rPr>
              <a:t>Какую из этих характеристик выгоднее использовать директору в рекламных целях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descr="3.jpg" id="192" name="Google Shape;19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975" y="4437600"/>
            <a:ext cx="3708024" cy="2222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ajNnB-Ksro.jpg" id="193" name="Google Shape;19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28184" y="4149080"/>
            <a:ext cx="2540000" cy="2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408987649_22cuisine-wok.jpg" id="194" name="Google Shape;194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55324" y="5105257"/>
            <a:ext cx="3286146" cy="1555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1C314E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/>
              <a:t>Задача</a:t>
            </a:r>
            <a:endParaRPr/>
          </a:p>
        </p:txBody>
      </p:sp>
      <p:sp>
        <p:nvSpPr>
          <p:cNvPr id="200" name="Google Shape;200;p29"/>
          <p:cNvSpPr txBox="1"/>
          <p:nvPr>
            <p:ph idx="2" type="body"/>
          </p:nvPr>
        </p:nvSpPr>
        <p:spPr>
          <a:xfrm>
            <a:off x="281700" y="1535131"/>
            <a:ext cx="4040100" cy="39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</a:pPr>
            <a:r>
              <a:rPr lang="ru-RU" sz="2200"/>
              <a:t>Студент Виталий подрабатывает продажей газет. Он предложил Мише заняться этим. Миша решил изучить спрос и в течении 2-х часов он записывал количество газет, проданных Виталием. Результаты он представил в виде таблицы.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160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01" name="Google Shape;201;p29"/>
          <p:cNvSpPr txBox="1"/>
          <p:nvPr>
            <p:ph idx="3" type="body"/>
          </p:nvPr>
        </p:nvSpPr>
        <p:spPr>
          <a:xfrm>
            <a:off x="4645038" y="23316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ts val="1800"/>
              <a:buNone/>
            </a:pPr>
            <a:r>
              <a:rPr i="1" lang="ru-RU" sz="1800"/>
              <a:t>Вопросы:</a:t>
            </a:r>
            <a:r>
              <a:rPr lang="ru-RU" sz="1800"/>
              <a:t> Почему он решил продавать газеты после 16 часов? Какую среднюю характеристику он использовал?</a:t>
            </a:r>
            <a:endParaRPr sz="1800"/>
          </a:p>
        </p:txBody>
      </p:sp>
      <p:graphicFrame>
        <p:nvGraphicFramePr>
          <p:cNvPr id="202" name="Google Shape;202;p29"/>
          <p:cNvGraphicFramePr/>
          <p:nvPr/>
        </p:nvGraphicFramePr>
        <p:xfrm>
          <a:off x="4645013" y="306587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{63B01A10-DD63-4223-9D1E-91775878E1DB}</a:tableStyleId>
              </a:tblPr>
              <a:tblGrid>
                <a:gridCol w="2020900"/>
                <a:gridCol w="20209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4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15.00 -15.15</a:t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3</a:t>
                      </a:r>
                      <a:endParaRPr sz="24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15.15-15.30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5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15.30-15.45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6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15.45-16.00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8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16.00-16.15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15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16.15-16.30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18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16.30-16.45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22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16.45-17.00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/>
                        <a:t>24</a:t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descr="1419454506_150757_99.jpg" id="203" name="Google Shape;20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1700" y="4696524"/>
            <a:ext cx="2533464" cy="16889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preview (4).jpg" id="204" name="Google Shape;20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78864" y="5348676"/>
            <a:ext cx="1571604" cy="94418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9"/>
          <p:cNvSpPr/>
          <p:nvPr/>
        </p:nvSpPr>
        <p:spPr>
          <a:xfrm>
            <a:off x="0" y="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16515F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/>
              <a:t>Задача</a:t>
            </a:r>
            <a:endParaRPr/>
          </a:p>
        </p:txBody>
      </p:sp>
      <p:sp>
        <p:nvSpPr>
          <p:cNvPr id="211" name="Google Shape;211;p3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ts val="2400"/>
              <a:buChar char="●"/>
            </a:pPr>
            <a:r>
              <a:rPr lang="ru-RU"/>
              <a:t>При выпуске продукции на предприятии общественного питания произвели завес выпускаемых блюд и получили результаты</a:t>
            </a:r>
            <a:endParaRPr/>
          </a:p>
        </p:txBody>
      </p:sp>
      <p:sp>
        <p:nvSpPr>
          <p:cNvPr id="212" name="Google Shape;212;p30"/>
          <p:cNvSpPr txBox="1"/>
          <p:nvPr>
            <p:ph idx="3" type="body"/>
          </p:nvPr>
        </p:nvSpPr>
        <p:spPr>
          <a:xfrm>
            <a:off x="4644000" y="1815950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ts val="1679"/>
              <a:buNone/>
            </a:pPr>
            <a:r>
              <a:rPr i="1" lang="ru-RU" sz="1679"/>
              <a:t>Вопрос:</a:t>
            </a:r>
            <a:r>
              <a:rPr lang="ru-RU" sz="1679"/>
              <a:t> Какую из характеристик удобно отметить в результате взвешивания?</a:t>
            </a:r>
            <a:endParaRPr sz="1679"/>
          </a:p>
        </p:txBody>
      </p:sp>
      <p:pic>
        <p:nvPicPr>
          <p:cNvPr descr="Food_Pizza_Italian_Pizza_012875_.jpg" id="213" name="Google Shape;213;p30"/>
          <p:cNvPicPr preferRelativeResize="0"/>
          <p:nvPr>
            <p:ph idx="4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7400" y="3640153"/>
            <a:ext cx="4041900" cy="30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0"/>
          <p:cNvSpPr/>
          <p:nvPr/>
        </p:nvSpPr>
        <p:spPr>
          <a:xfrm>
            <a:off x="5940156" y="3284152"/>
            <a:ext cx="1296000" cy="576000"/>
          </a:xfrm>
          <a:prstGeom prst="ellipse">
            <a:avLst/>
          </a:prstGeom>
          <a:gradFill>
            <a:gsLst>
              <a:gs pos="0">
                <a:srgbClr val="FDB8BA"/>
              </a:gs>
              <a:gs pos="55000">
                <a:srgbClr val="FE5659"/>
              </a:gs>
              <a:gs pos="100000">
                <a:srgbClr val="CA1C25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508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250г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30"/>
          <p:cNvSpPr/>
          <p:nvPr/>
        </p:nvSpPr>
        <p:spPr>
          <a:xfrm>
            <a:off x="5868144" y="4005064"/>
            <a:ext cx="1440160" cy="648072"/>
          </a:xfrm>
          <a:prstGeom prst="ellipse">
            <a:avLst/>
          </a:prstGeom>
          <a:gradFill>
            <a:gsLst>
              <a:gs pos="0">
                <a:srgbClr val="FDB8BA"/>
              </a:gs>
              <a:gs pos="55000">
                <a:srgbClr val="FE5659"/>
              </a:gs>
              <a:gs pos="100000">
                <a:srgbClr val="CA1C25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508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250,1г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0"/>
          <p:cNvSpPr/>
          <p:nvPr/>
        </p:nvSpPr>
        <p:spPr>
          <a:xfrm>
            <a:off x="4644008" y="3356992"/>
            <a:ext cx="1440160" cy="648072"/>
          </a:xfrm>
          <a:prstGeom prst="ellipse">
            <a:avLst/>
          </a:prstGeom>
          <a:gradFill>
            <a:gsLst>
              <a:gs pos="0">
                <a:srgbClr val="FDB8BA"/>
              </a:gs>
              <a:gs pos="55000">
                <a:srgbClr val="FE5659"/>
              </a:gs>
              <a:gs pos="100000">
                <a:srgbClr val="CA1C25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508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250,5г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30"/>
          <p:cNvSpPr/>
          <p:nvPr/>
        </p:nvSpPr>
        <p:spPr>
          <a:xfrm>
            <a:off x="7390654" y="4005000"/>
            <a:ext cx="1296000" cy="720000"/>
          </a:xfrm>
          <a:prstGeom prst="ellipse">
            <a:avLst/>
          </a:prstGeom>
          <a:gradFill>
            <a:gsLst>
              <a:gs pos="0">
                <a:srgbClr val="FDB8BA"/>
              </a:gs>
              <a:gs pos="55000">
                <a:srgbClr val="FE5659"/>
              </a:gs>
              <a:gs pos="100000">
                <a:srgbClr val="CA1C25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508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251г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0"/>
          <p:cNvSpPr/>
          <p:nvPr/>
        </p:nvSpPr>
        <p:spPr>
          <a:xfrm>
            <a:off x="4644008" y="5013176"/>
            <a:ext cx="1512168" cy="720080"/>
          </a:xfrm>
          <a:prstGeom prst="ellipse">
            <a:avLst/>
          </a:prstGeom>
          <a:gradFill>
            <a:gsLst>
              <a:gs pos="0">
                <a:srgbClr val="FDB8BA"/>
              </a:gs>
              <a:gs pos="55000">
                <a:srgbClr val="FE5659"/>
              </a:gs>
              <a:gs pos="100000">
                <a:srgbClr val="CA1C25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508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252г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0"/>
          <p:cNvSpPr/>
          <p:nvPr/>
        </p:nvSpPr>
        <p:spPr>
          <a:xfrm>
            <a:off x="7092280" y="5013176"/>
            <a:ext cx="1440160" cy="648072"/>
          </a:xfrm>
          <a:prstGeom prst="ellipse">
            <a:avLst/>
          </a:prstGeom>
          <a:gradFill>
            <a:gsLst>
              <a:gs pos="0">
                <a:srgbClr val="FDB8BA"/>
              </a:gs>
              <a:gs pos="55000">
                <a:srgbClr val="FE5659"/>
              </a:gs>
              <a:gs pos="100000">
                <a:srgbClr val="CA1C25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508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250,7г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0"/>
          <p:cNvSpPr/>
          <p:nvPr/>
        </p:nvSpPr>
        <p:spPr>
          <a:xfrm>
            <a:off x="7056277" y="2906427"/>
            <a:ext cx="1512300" cy="648000"/>
          </a:xfrm>
          <a:prstGeom prst="ellipse">
            <a:avLst/>
          </a:prstGeom>
          <a:gradFill>
            <a:gsLst>
              <a:gs pos="0">
                <a:srgbClr val="FDB8BA"/>
              </a:gs>
              <a:gs pos="55000">
                <a:srgbClr val="FE5659"/>
              </a:gs>
              <a:gs pos="100000">
                <a:srgbClr val="CA1C25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508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250,9г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0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250,5 г</a:t>
            </a:r>
            <a:r>
              <a:rPr b="0" i="0" lang="ru-RU" sz="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0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250,5 г</a:t>
            </a:r>
            <a:r>
              <a:rPr b="0" i="0" lang="ru-RU" sz="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0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250,5 г</a:t>
            </a:r>
            <a:r>
              <a:rPr b="0" i="0" lang="ru-RU" sz="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VoHd-rt7MyE.jpg" id="224" name="Google Shape;224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584" y="4437112"/>
            <a:ext cx="3212591" cy="2228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720"/>
              <a:buChar char="●"/>
            </a:pPr>
            <a:r>
              <a:rPr b="1" i="1" lang="ru-RU" sz="2720">
                <a:solidFill>
                  <a:srgbClr val="002060"/>
                </a:solidFill>
              </a:rPr>
              <a:t>Понятие статистики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002060"/>
              </a:buClr>
              <a:buSzPts val="2720"/>
              <a:buChar char="●"/>
            </a:pPr>
            <a:r>
              <a:rPr b="1" i="1" lang="ru-RU" sz="2720">
                <a:solidFill>
                  <a:srgbClr val="002060"/>
                </a:solidFill>
              </a:rPr>
              <a:t>Исследование истории статистики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002060"/>
              </a:buClr>
              <a:buSzPts val="2720"/>
              <a:buChar char="●"/>
            </a:pPr>
            <a:r>
              <a:rPr b="1" i="1" lang="ru-RU" sz="2720">
                <a:solidFill>
                  <a:srgbClr val="002060"/>
                </a:solidFill>
              </a:rPr>
              <a:t>Проверка домашнего задания. Результаты исследования, работа по результатам исследования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002060"/>
              </a:buClr>
              <a:buSzPts val="2720"/>
              <a:buChar char="●"/>
            </a:pPr>
            <a:r>
              <a:rPr b="1" i="1" lang="ru-RU" sz="2720">
                <a:solidFill>
                  <a:srgbClr val="002060"/>
                </a:solidFill>
              </a:rPr>
              <a:t>Числовые характеристики статистических рядов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002060"/>
              </a:buClr>
              <a:buSzPts val="2720"/>
              <a:buChar char="●"/>
            </a:pPr>
            <a:r>
              <a:rPr b="1" i="1" lang="ru-RU" sz="2720">
                <a:solidFill>
                  <a:srgbClr val="002060"/>
                </a:solidFill>
              </a:rPr>
              <a:t>Нахождение числовых характеристик по результатам исследования</a:t>
            </a:r>
            <a:endParaRPr/>
          </a:p>
          <a:p>
            <a:pPr indent="-170180" lvl="0" marL="342900" rtl="0" algn="l">
              <a:lnSpc>
                <a:spcPct val="80000"/>
              </a:lnSpc>
              <a:spcBef>
                <a:spcPts val="544"/>
              </a:spcBef>
              <a:spcAft>
                <a:spcPts val="1600"/>
              </a:spcAft>
              <a:buClr>
                <a:schemeClr val="lt1"/>
              </a:buClr>
              <a:buSzPts val="2720"/>
              <a:buNone/>
            </a:pPr>
            <a:r>
              <a:t/>
            </a:r>
            <a:endParaRPr sz="272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rgbClr val="294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Что такое статистика?</a:t>
            </a:r>
            <a:endParaRPr/>
          </a:p>
        </p:txBody>
      </p:sp>
      <p:grpSp>
        <p:nvGrpSpPr>
          <p:cNvPr id="95" name="Google Shape;95;p17"/>
          <p:cNvGrpSpPr/>
          <p:nvPr/>
        </p:nvGrpSpPr>
        <p:grpSpPr>
          <a:xfrm>
            <a:off x="918105" y="1601247"/>
            <a:ext cx="7307788" cy="4523868"/>
            <a:chOff x="460905" y="1047"/>
            <a:chExt cx="7307788" cy="4523868"/>
          </a:xfrm>
        </p:grpSpPr>
        <p:sp>
          <p:nvSpPr>
            <p:cNvPr id="96" name="Google Shape;96;p17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rotWithShape="0" dir="5400000" dist="25400">
                <a:srgbClr val="000000">
                  <a:alpha val="4470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7"/>
            <p:cNvSpPr txBox="1"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Научное направление,  в котором объединяются методы работы и принципы работы с числовыми данными, характеризующими массовые явления</a:t>
              </a:r>
              <a:endPara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7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rotWithShape="0" dir="5400000" dist="25400">
                <a:srgbClr val="000000">
                  <a:alpha val="4470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7"/>
            <p:cNvSpPr txBox="1"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Отрасль практической деятельности, направленной на сбор, обработку, анализ информации</a:t>
              </a:r>
              <a:endPara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7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rotWithShape="0" dir="5400000" dist="25400">
                <a:srgbClr val="000000">
                  <a:alpha val="4470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7"/>
            <p:cNvSpPr txBox="1"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Совокупность статистических данных,       характеризующих какое-нибудь явление или процесс </a:t>
              </a:r>
              <a:endPara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7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rotWithShape="0" dir="5400000" dist="25400">
                <a:srgbClr val="000000">
                  <a:alpha val="4470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7"/>
            <p:cNvSpPr txBox="1"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Функция от результатов наблюдений </a:t>
              </a:r>
              <a:endPara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" name="Google Shape;104;p17"/>
          <p:cNvSpPr txBox="1"/>
          <p:nvPr/>
        </p:nvSpPr>
        <p:spPr>
          <a:xfrm>
            <a:off x="467544" y="332656"/>
            <a:ext cx="8229600" cy="11430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rgbClr val="294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i="0" lang="ru-RU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Что такое статистика?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B7E6FD"/>
              </a:buClr>
              <a:buSzPts val="4400"/>
              <a:buFont typeface="Calibri"/>
              <a:buNone/>
            </a:pPr>
            <a:r>
              <a:rPr b="1" lang="ru-RU">
                <a:solidFill>
                  <a:srgbClr val="B7E6FD"/>
                </a:solidFill>
              </a:rPr>
              <a:t>Виды статистики</a:t>
            </a:r>
            <a:endParaRPr b="1">
              <a:solidFill>
                <a:srgbClr val="B7E6FD"/>
              </a:solidFill>
            </a:endParaRPr>
          </a:p>
        </p:txBody>
      </p:sp>
      <p:sp>
        <p:nvSpPr>
          <p:cNvPr id="111" name="Google Shape;111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12" name="Google Shape;112;p18"/>
          <p:cNvSpPr/>
          <p:nvPr/>
        </p:nvSpPr>
        <p:spPr>
          <a:xfrm>
            <a:off x="5004048" y="1628800"/>
            <a:ext cx="3096344" cy="792088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  <a:reflection blurRad="0" dir="0" dist="0" endA="300" endPos="90000" fadeDir="5400000" kx="0" rotWithShape="0" algn="bl" stA="50000" stPos="0" sy="-100000" ky="0"/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7B7B7B"/>
                </a:solidFill>
                <a:latin typeface="Calibri"/>
                <a:ea typeface="Calibri"/>
                <a:cs typeface="Calibri"/>
                <a:sym typeface="Calibri"/>
              </a:rPr>
              <a:t>Экономическая</a:t>
            </a:r>
            <a:endParaRPr b="1" i="0" sz="2400" u="none" cap="none" strike="noStrike">
              <a:solidFill>
                <a:srgbClr val="7B7B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8"/>
          <p:cNvSpPr/>
          <p:nvPr/>
        </p:nvSpPr>
        <p:spPr>
          <a:xfrm>
            <a:off x="539552" y="1556792"/>
            <a:ext cx="3168352" cy="792088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7B7B7B"/>
                </a:solidFill>
                <a:latin typeface="Calibri"/>
                <a:ea typeface="Calibri"/>
                <a:cs typeface="Calibri"/>
                <a:sym typeface="Calibri"/>
              </a:rPr>
              <a:t>Описательная</a:t>
            </a:r>
            <a:endParaRPr b="1" i="0" sz="2400" u="none" cap="none" strike="noStrike">
              <a:solidFill>
                <a:srgbClr val="7B7B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8"/>
          <p:cNvSpPr/>
          <p:nvPr/>
        </p:nvSpPr>
        <p:spPr>
          <a:xfrm>
            <a:off x="5292080" y="3429000"/>
            <a:ext cx="3024336" cy="72008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7B7B7B"/>
                </a:solidFill>
                <a:latin typeface="Calibri"/>
                <a:ea typeface="Calibri"/>
                <a:cs typeface="Calibri"/>
                <a:sym typeface="Calibri"/>
              </a:rPr>
              <a:t>Финансовая</a:t>
            </a:r>
            <a:endParaRPr b="1" i="0" sz="2400" u="none" cap="none" strike="noStrike">
              <a:solidFill>
                <a:srgbClr val="7B7B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8"/>
          <p:cNvSpPr/>
          <p:nvPr/>
        </p:nvSpPr>
        <p:spPr>
          <a:xfrm>
            <a:off x="611560" y="3429000"/>
            <a:ext cx="3096344" cy="72008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7B7B7B"/>
                </a:solidFill>
                <a:latin typeface="Calibri"/>
                <a:ea typeface="Calibri"/>
                <a:cs typeface="Calibri"/>
                <a:sym typeface="Calibri"/>
              </a:rPr>
              <a:t>Налоговая</a:t>
            </a:r>
            <a:endParaRPr b="1" i="0" sz="2400" u="none" cap="none" strike="noStrike">
              <a:solidFill>
                <a:srgbClr val="7B7B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8"/>
          <p:cNvSpPr/>
          <p:nvPr/>
        </p:nvSpPr>
        <p:spPr>
          <a:xfrm>
            <a:off x="5076056" y="5301208"/>
            <a:ext cx="3096344" cy="720080"/>
          </a:xfrm>
          <a:prstGeom prst="rect">
            <a:avLst/>
          </a:prstGeom>
          <a:solidFill>
            <a:srgbClr val="A3171E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7B7B7B"/>
                </a:solidFill>
                <a:latin typeface="Calibri"/>
                <a:ea typeface="Calibri"/>
                <a:cs typeface="Calibri"/>
                <a:sym typeface="Calibri"/>
              </a:rPr>
              <a:t>Медицинская</a:t>
            </a:r>
            <a:endParaRPr b="1" i="0" sz="2400" u="none" cap="none" strike="noStrike">
              <a:solidFill>
                <a:srgbClr val="7B7B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8"/>
          <p:cNvSpPr/>
          <p:nvPr/>
        </p:nvSpPr>
        <p:spPr>
          <a:xfrm>
            <a:off x="611560" y="5373216"/>
            <a:ext cx="3096344" cy="72008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7B7B7B"/>
                </a:solidFill>
                <a:latin typeface="Calibri"/>
                <a:ea typeface="Calibri"/>
                <a:cs typeface="Calibri"/>
                <a:sym typeface="Calibri"/>
              </a:rPr>
              <a:t>Демографическая</a:t>
            </a:r>
            <a:endParaRPr b="1" i="0" sz="2400" u="none" cap="none" strike="noStrike">
              <a:solidFill>
                <a:srgbClr val="7B7B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8"/>
          <p:cNvSpPr/>
          <p:nvPr/>
        </p:nvSpPr>
        <p:spPr>
          <a:xfrm>
            <a:off x="1763688" y="2492896"/>
            <a:ext cx="936104" cy="93610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8"/>
          <p:cNvSpPr/>
          <p:nvPr/>
        </p:nvSpPr>
        <p:spPr>
          <a:xfrm rot="-5400000">
            <a:off x="3923928" y="5157192"/>
            <a:ext cx="936104" cy="93610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8"/>
          <p:cNvSpPr/>
          <p:nvPr/>
        </p:nvSpPr>
        <p:spPr>
          <a:xfrm>
            <a:off x="1691680" y="4293096"/>
            <a:ext cx="936104" cy="93610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8"/>
          <p:cNvSpPr/>
          <p:nvPr/>
        </p:nvSpPr>
        <p:spPr>
          <a:xfrm rot="10800000">
            <a:off x="6012160" y="2420888"/>
            <a:ext cx="936104" cy="93610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8"/>
          <p:cNvSpPr/>
          <p:nvPr/>
        </p:nvSpPr>
        <p:spPr>
          <a:xfrm rot="10800000">
            <a:off x="6084168" y="4293096"/>
            <a:ext cx="936104" cy="93610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/>
          <p:nvPr>
            <p:ph type="title"/>
          </p:nvPr>
        </p:nvSpPr>
        <p:spPr>
          <a:xfrm>
            <a:off x="323528" y="260648"/>
            <a:ext cx="8229600" cy="1143000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ru-RU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ru-RU" sz="3000">
                <a:solidFill>
                  <a:srgbClr val="000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Какой цвет костюма вам больше нравится?</a:t>
            </a:r>
            <a:endParaRPr b="1" i="1" sz="3000">
              <a:solidFill>
                <a:srgbClr val="000000"/>
              </a:solidFill>
              <a:highlight>
                <a:schemeClr val="lt1"/>
              </a:highlight>
            </a:endParaRPr>
          </a:p>
        </p:txBody>
      </p:sp>
      <p:sp>
        <p:nvSpPr>
          <p:cNvPr id="128" name="Google Shape;128;p19"/>
          <p:cNvSpPr txBox="1"/>
          <p:nvPr>
            <p:ph idx="1" type="body"/>
          </p:nvPr>
        </p:nvSpPr>
        <p:spPr>
          <a:xfrm>
            <a:off x="251520" y="119675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ts val="3200"/>
              <a:buNone/>
            </a:pPr>
            <a:r>
              <a:rPr lang="ru-RU"/>
              <a:t> </a:t>
            </a:r>
            <a:endParaRPr b="1" i="1">
              <a:solidFill>
                <a:srgbClr val="7030A0"/>
              </a:solidFill>
            </a:endParaRPr>
          </a:p>
        </p:txBody>
      </p:sp>
      <p:sp>
        <p:nvSpPr>
          <p:cNvPr id="129" name="Google Shape;129;p19"/>
          <p:cNvSpPr/>
          <p:nvPr/>
        </p:nvSpPr>
        <p:spPr>
          <a:xfrm>
            <a:off x="683568" y="3068960"/>
            <a:ext cx="8064895" cy="1569660"/>
          </a:xfrm>
          <a:prstGeom prst="rect">
            <a:avLst/>
          </a:prstGeom>
          <a:gradFill>
            <a:gsLst>
              <a:gs pos="0">
                <a:srgbClr val="C1CBE1"/>
              </a:gs>
              <a:gs pos="55000">
                <a:srgbClr val="6B87C1"/>
              </a:gs>
              <a:gs pos="100000">
                <a:srgbClr val="345B91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К, к, к, к, к, к, к, к, к, к,  р, ж,ж, о,о,о,о з,з,з,з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з,з,з,  г,г,г,г,г,  с,  ф,   м</a:t>
            </a: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" name="Google Shape;130;p19"/>
          <p:cNvGrpSpPr/>
          <p:nvPr/>
        </p:nvGrpSpPr>
        <p:grpSpPr>
          <a:xfrm>
            <a:off x="611560" y="1628800"/>
            <a:ext cx="8136904" cy="1296144"/>
            <a:chOff x="1187624" y="1556792"/>
            <a:chExt cx="6912768" cy="1296144"/>
          </a:xfrm>
        </p:grpSpPr>
        <p:sp>
          <p:nvSpPr>
            <p:cNvPr id="131" name="Google Shape;131;p19"/>
            <p:cNvSpPr/>
            <p:nvPr/>
          </p:nvSpPr>
          <p:spPr>
            <a:xfrm>
              <a:off x="1187624" y="1556792"/>
              <a:ext cx="6912768" cy="1296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4450" algn="ctr" dir="5400000" dist="27940">
                <a:srgbClr val="000000">
                  <a:alpha val="3176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19"/>
            <p:cNvSpPr/>
            <p:nvPr/>
          </p:nvSpPr>
          <p:spPr>
            <a:xfrm>
              <a:off x="1979712" y="1628800"/>
              <a:ext cx="5724128" cy="1200329"/>
            </a:xfrm>
            <a:prstGeom prst="rect">
              <a:avLst/>
            </a:prstGeom>
            <a:noFill/>
            <a:ln>
              <a:noFill/>
            </a:ln>
            <a:effectLst>
              <a:outerShdw blurRad="44450" algn="ctr" dir="5400000" dist="27940">
                <a:srgbClr val="000000">
                  <a:alpha val="31764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К,р,ж,о,з,г,с,ф,м,к,к,ж,о,о, з,г,з,г,к,о,з,з,г, к,к,к,к,з,к,з,к</a:t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3" name="Google Shape;133;p19"/>
          <p:cNvSpPr/>
          <p:nvPr/>
        </p:nvSpPr>
        <p:spPr>
          <a:xfrm>
            <a:off x="647056" y="4797152"/>
            <a:ext cx="8496944" cy="1200329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i="0" lang="ru-RU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   р   ж   о   з   г   с   ф   м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i="0" lang="ru-RU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10  1   2    4   7   4   1   1   1 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908720"/>
            <a:ext cx="3888432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988840"/>
            <a:ext cx="457200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9Sportsmenyi.-1931.jpg" id="140" name="Google Shape;14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5896" y="4830254"/>
            <a:ext cx="2304256" cy="20277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6b21a1b6c1d67dbb9a840f67159df34a9d88d146.jpg" id="141" name="Google Shape;141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3429000"/>
            <a:ext cx="2183904" cy="21839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95a8e1b4.jpg" id="142" name="Google Shape;142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79712" y="4437112"/>
            <a:ext cx="1572175" cy="144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b="1" i="1" lang="ru-RU" sz="3959"/>
              <a:t>Числовые характеристики статистических рядов</a:t>
            </a:r>
            <a:endParaRPr sz="3959"/>
          </a:p>
        </p:txBody>
      </p:sp>
      <p:sp>
        <p:nvSpPr>
          <p:cNvPr id="148" name="Google Shape;148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Char char="●"/>
            </a:pPr>
            <a:r>
              <a:rPr b="1" i="1" lang="ru-RU">
                <a:solidFill>
                  <a:srgbClr val="FF0000"/>
                </a:solidFill>
              </a:rPr>
              <a:t>Средним арифметическим</a:t>
            </a: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/>
              <a:t>ряда чисел называется частное от деления суммы этих чисел на число слагаемых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Char char="●"/>
            </a:pPr>
            <a:r>
              <a:rPr b="1" i="1" lang="ru-RU">
                <a:solidFill>
                  <a:srgbClr val="FF0000"/>
                </a:solidFill>
              </a:rPr>
              <a:t>Размахом </a:t>
            </a:r>
            <a:r>
              <a:rPr b="1" i="1" lang="ru-RU"/>
              <a:t>ряда</a:t>
            </a: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/>
              <a:t>чисел называется разность между наибольшим и наименьшим из этих чисел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Char char="●"/>
            </a:pPr>
            <a:r>
              <a:rPr b="1" lang="ru-RU">
                <a:solidFill>
                  <a:srgbClr val="FF0000"/>
                </a:solidFill>
              </a:rPr>
              <a:t>Модой</a:t>
            </a: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/>
              <a:t>ряда чисел называется число, наиболее часто встречающееся в данном ряду</a:t>
            </a:r>
            <a:endParaRPr/>
          </a:p>
          <a:p>
            <a:pPr indent="-139700" lvl="0" marL="342900" rtl="0" algn="l">
              <a:lnSpc>
                <a:spcPct val="90000"/>
              </a:lnSpc>
              <a:spcBef>
                <a:spcPts val="640"/>
              </a:spcBef>
              <a:spcAft>
                <a:spcPts val="160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/>
              <a:t>Медиана</a:t>
            </a:r>
            <a:endParaRPr/>
          </a:p>
        </p:txBody>
      </p:sp>
      <p:sp>
        <p:nvSpPr>
          <p:cNvPr id="154" name="Google Shape;154;p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FF0000"/>
              </a:buClr>
              <a:buSzPts val="3200"/>
              <a:buChar char="●"/>
            </a:pPr>
            <a:r>
              <a:rPr b="1" i="1" lang="ru-RU">
                <a:solidFill>
                  <a:srgbClr val="FF0000"/>
                </a:solidFill>
              </a:rPr>
              <a:t>Медианой</a:t>
            </a:r>
            <a:r>
              <a:rPr i="1" lang="ru-RU"/>
              <a:t> </a:t>
            </a:r>
            <a:r>
              <a:rPr b="1" i="1" lang="ru-RU">
                <a:solidFill>
                  <a:srgbClr val="FF0000"/>
                </a:solidFill>
              </a:rPr>
              <a:t>упорядоченного ряда</a:t>
            </a:r>
            <a:r>
              <a:rPr i="1" lang="ru-RU">
                <a:solidFill>
                  <a:srgbClr val="FF0000"/>
                </a:solidFill>
              </a:rPr>
              <a:t> </a:t>
            </a:r>
            <a:r>
              <a:rPr b="1" i="1" lang="ru-RU">
                <a:solidFill>
                  <a:srgbClr val="FF0000"/>
                </a:solidFill>
              </a:rPr>
              <a:t>чисел</a:t>
            </a:r>
            <a:r>
              <a:rPr lang="ru-RU">
                <a:solidFill>
                  <a:srgbClr val="FF0000"/>
                </a:solidFill>
              </a:rPr>
              <a:t> с нечётным числом членов называется число, записанное посередине </a:t>
            </a:r>
            <a:r>
              <a:rPr lang="ru-RU"/>
              <a:t>ранжированного ряда, а </a:t>
            </a:r>
            <a:r>
              <a:rPr lang="ru-RU">
                <a:solidFill>
                  <a:srgbClr val="FF0000"/>
                </a:solidFill>
              </a:rPr>
              <a:t>медианой упорядоченного ряда чисел с чётным числом членов </a:t>
            </a:r>
            <a:r>
              <a:rPr lang="ru-RU"/>
              <a:t>называется среднее арифметическое двух чисел, записанных посередине. </a:t>
            </a:r>
            <a:r>
              <a:rPr b="1" i="1" lang="ru-RU">
                <a:solidFill>
                  <a:srgbClr val="FF0000"/>
                </a:solidFill>
              </a:rPr>
              <a:t>Медианой произвольного ряда чисел</a:t>
            </a: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/>
              <a:t>называется медиана соответствующего упорядоченного ряда.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/>
              <a:t>Проверь себя!</a:t>
            </a:r>
            <a:endParaRPr b="1"/>
          </a:p>
        </p:txBody>
      </p:sp>
      <p:sp>
        <p:nvSpPr>
          <p:cNvPr id="160" name="Google Shape;160;p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Для набора </a:t>
            </a:r>
            <a:r>
              <a:rPr b="1" lang="ru-RU">
                <a:solidFill>
                  <a:schemeClr val="dk1"/>
                </a:solidFill>
              </a:rPr>
              <a:t>0;1;2;1;3;8</a:t>
            </a:r>
            <a:r>
              <a:rPr lang="ru-RU"/>
              <a:t> среднее арифметическое равно </a:t>
            </a:r>
            <a:r>
              <a:rPr b="1" lang="ru-RU" sz="4000">
                <a:solidFill>
                  <a:schemeClr val="dk1"/>
                </a:solidFill>
              </a:rPr>
              <a:t>3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 Мода ряда </a:t>
            </a:r>
            <a:r>
              <a:rPr b="1" lang="ru-RU">
                <a:solidFill>
                  <a:schemeClr val="dk1"/>
                </a:solidFill>
              </a:rPr>
              <a:t>4, 9, 5, 6, 5, 3, 1, 5 </a:t>
            </a:r>
            <a:r>
              <a:rPr lang="ru-RU"/>
              <a:t>равна </a:t>
            </a:r>
            <a:r>
              <a:rPr b="1" lang="ru-RU">
                <a:solidFill>
                  <a:schemeClr val="dk1"/>
                </a:solidFill>
              </a:rPr>
              <a:t>5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 Для набора </a:t>
            </a:r>
            <a:r>
              <a:rPr b="1" lang="ru-RU">
                <a:solidFill>
                  <a:schemeClr val="dk1"/>
                </a:solidFill>
              </a:rPr>
              <a:t>6;1;9</a:t>
            </a:r>
            <a:r>
              <a:rPr lang="ru-RU"/>
              <a:t> медиана равна </a:t>
            </a:r>
            <a:r>
              <a:rPr b="1" lang="ru-RU">
                <a:solidFill>
                  <a:schemeClr val="dk1"/>
                </a:solidFill>
              </a:rPr>
              <a:t>1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 Так как в наборе чисел </a:t>
            </a:r>
            <a:r>
              <a:rPr b="1" lang="ru-RU">
                <a:solidFill>
                  <a:schemeClr val="dk1"/>
                </a:solidFill>
              </a:rPr>
              <a:t>3;4;5;6;8;8</a:t>
            </a:r>
            <a:r>
              <a:rPr lang="ru-RU"/>
              <a:t> число </a:t>
            </a:r>
            <a:r>
              <a:rPr b="1" lang="ru-RU">
                <a:solidFill>
                  <a:schemeClr val="dk1"/>
                </a:solidFill>
              </a:rPr>
              <a:t>8</a:t>
            </a:r>
            <a:r>
              <a:rPr lang="ru-RU"/>
              <a:t> повторяется дважды, то это и есть медиана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1600"/>
              </a:spcAft>
              <a:buClr>
                <a:schemeClr val="lt1"/>
              </a:buClr>
              <a:buSzPts val="3200"/>
              <a:buChar char="●"/>
            </a:pPr>
            <a:r>
              <a:rPr lang="ru-RU"/>
              <a:t> Для числового набора </a:t>
            </a:r>
            <a:r>
              <a:rPr b="1" lang="ru-RU">
                <a:solidFill>
                  <a:schemeClr val="dk1"/>
                </a:solidFill>
              </a:rPr>
              <a:t>3, 8, 32, 35, 44, 9 </a:t>
            </a:r>
            <a:r>
              <a:rPr lang="ru-RU"/>
              <a:t>размах равен </a:t>
            </a:r>
            <a:r>
              <a:rPr b="1" lang="ru-RU">
                <a:solidFill>
                  <a:schemeClr val="dk1"/>
                </a:solidFill>
              </a:rPr>
              <a:t>3</a:t>
            </a:r>
            <a:r>
              <a:rPr lang="ru-RU"/>
              <a:t>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01AFD1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